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F68BAB-8A9D-45D4-AC13-600B6EC2E4B0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5D4FED-0AEB-4066-B640-E7B86E6A2A5D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b="1" dirty="0"/>
            <a:t>Физическое развитие</a:t>
          </a:r>
        </a:p>
      </dgm:t>
    </dgm:pt>
    <dgm:pt modelId="{F490FDCA-BE27-4B70-8C36-00FCC17AA6BE}" type="parTrans" cxnId="{6C1C9125-19A1-4E6D-96E2-91EC8F81EF6A}">
      <dgm:prSet/>
      <dgm:spPr/>
      <dgm:t>
        <a:bodyPr/>
        <a:lstStyle/>
        <a:p>
          <a:endParaRPr lang="ru-RU"/>
        </a:p>
      </dgm:t>
    </dgm:pt>
    <dgm:pt modelId="{40229023-6E8E-450F-A9A6-26D6188DDE6B}" type="sibTrans" cxnId="{6C1C9125-19A1-4E6D-96E2-91EC8F81EF6A}">
      <dgm:prSet/>
      <dgm:spPr/>
      <dgm:t>
        <a:bodyPr/>
        <a:lstStyle/>
        <a:p>
          <a:endParaRPr lang="ru-RU"/>
        </a:p>
      </dgm:t>
    </dgm:pt>
    <dgm:pt modelId="{11A800D8-FED0-48AE-91EB-69224FA69C6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b="1" dirty="0"/>
            <a:t>Социально-коммуникативное развитие</a:t>
          </a:r>
        </a:p>
      </dgm:t>
    </dgm:pt>
    <dgm:pt modelId="{65722EB8-16BD-4BF2-9851-66D624CEFFA4}" type="parTrans" cxnId="{E71CEF36-451A-4394-A401-FCBD9937E721}">
      <dgm:prSet/>
      <dgm:spPr/>
      <dgm:t>
        <a:bodyPr/>
        <a:lstStyle/>
        <a:p>
          <a:endParaRPr lang="ru-RU"/>
        </a:p>
      </dgm:t>
    </dgm:pt>
    <dgm:pt modelId="{7E154FFB-C6BE-4161-AB31-B6F23E0C2528}" type="sibTrans" cxnId="{E71CEF36-451A-4394-A401-FCBD9937E721}">
      <dgm:prSet/>
      <dgm:spPr/>
      <dgm:t>
        <a:bodyPr/>
        <a:lstStyle/>
        <a:p>
          <a:endParaRPr lang="ru-RU"/>
        </a:p>
      </dgm:t>
    </dgm:pt>
    <dgm:pt modelId="{C4F8F350-1540-4EAE-B68F-0738030ED29F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b="1" dirty="0"/>
            <a:t>Речевое развитие</a:t>
          </a:r>
        </a:p>
      </dgm:t>
    </dgm:pt>
    <dgm:pt modelId="{111ED1AF-C0F8-47CA-87EA-A93108C868BF}" type="parTrans" cxnId="{3E734D26-9538-4D92-BA31-176C95D2C271}">
      <dgm:prSet/>
      <dgm:spPr/>
      <dgm:t>
        <a:bodyPr/>
        <a:lstStyle/>
        <a:p>
          <a:endParaRPr lang="ru-RU"/>
        </a:p>
      </dgm:t>
    </dgm:pt>
    <dgm:pt modelId="{8A2E6ED5-6225-417F-931B-F32C1A96E6B1}" type="sibTrans" cxnId="{3E734D26-9538-4D92-BA31-176C95D2C271}">
      <dgm:prSet/>
      <dgm:spPr/>
      <dgm:t>
        <a:bodyPr/>
        <a:lstStyle/>
        <a:p>
          <a:endParaRPr lang="ru-RU"/>
        </a:p>
      </dgm:t>
    </dgm:pt>
    <dgm:pt modelId="{C2E3FA37-A3EF-4FAD-ABAF-DAF5AA5D4E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b="1" dirty="0"/>
            <a:t>Познавательное развитие</a:t>
          </a:r>
        </a:p>
      </dgm:t>
    </dgm:pt>
    <dgm:pt modelId="{62B10DCC-3734-4909-8E4D-E454B5D3D171}" type="parTrans" cxnId="{910D3FBF-785B-4981-90A7-BF1668F8FC63}">
      <dgm:prSet/>
      <dgm:spPr/>
      <dgm:t>
        <a:bodyPr/>
        <a:lstStyle/>
        <a:p>
          <a:endParaRPr lang="ru-RU"/>
        </a:p>
      </dgm:t>
    </dgm:pt>
    <dgm:pt modelId="{D4340C67-1C5F-4F26-A2B6-FCF516F3FEB3}" type="sibTrans" cxnId="{910D3FBF-785B-4981-90A7-BF1668F8FC63}">
      <dgm:prSet/>
      <dgm:spPr/>
      <dgm:t>
        <a:bodyPr/>
        <a:lstStyle/>
        <a:p>
          <a:endParaRPr lang="ru-RU"/>
        </a:p>
      </dgm:t>
    </dgm:pt>
    <dgm:pt modelId="{5D976F1F-257E-48FC-8482-470AD41D2ACE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600" b="1" dirty="0"/>
            <a:t>Художественно-эстетическое развитие</a:t>
          </a:r>
        </a:p>
      </dgm:t>
    </dgm:pt>
    <dgm:pt modelId="{6B58CBF4-AABF-44BE-8D38-271FF182A462}" type="parTrans" cxnId="{D1FC039C-4988-462A-8B82-F42FAEE3427B}">
      <dgm:prSet/>
      <dgm:spPr/>
      <dgm:t>
        <a:bodyPr/>
        <a:lstStyle/>
        <a:p>
          <a:endParaRPr lang="ru-RU"/>
        </a:p>
      </dgm:t>
    </dgm:pt>
    <dgm:pt modelId="{056D7257-EC8C-4397-9A8D-1549FB72939E}" type="sibTrans" cxnId="{D1FC039C-4988-462A-8B82-F42FAEE3427B}">
      <dgm:prSet/>
      <dgm:spPr/>
      <dgm:t>
        <a:bodyPr/>
        <a:lstStyle/>
        <a:p>
          <a:endParaRPr lang="ru-RU"/>
        </a:p>
      </dgm:t>
    </dgm:pt>
    <dgm:pt modelId="{7080E868-0731-4268-811C-6B4365B9B225}" type="pres">
      <dgm:prSet presAssocID="{64F68BAB-8A9D-45D4-AC13-600B6EC2E4B0}" presName="Name0" presStyleCnt="0">
        <dgm:presLayoutVars>
          <dgm:dir/>
          <dgm:resizeHandles val="exact"/>
        </dgm:presLayoutVars>
      </dgm:prSet>
      <dgm:spPr/>
    </dgm:pt>
    <dgm:pt modelId="{E40C7816-AE94-4EEF-999E-8B2D0E3322DF}" type="pres">
      <dgm:prSet presAssocID="{64F68BAB-8A9D-45D4-AC13-600B6EC2E4B0}" presName="cycle" presStyleCnt="0"/>
      <dgm:spPr/>
    </dgm:pt>
    <dgm:pt modelId="{5EEADEFF-CFAA-443D-8C94-8724124AAFFC}" type="pres">
      <dgm:prSet presAssocID="{1A5D4FED-0AEB-4066-B640-E7B86E6A2A5D}" presName="nodeFirstNode" presStyleLbl="node1" presStyleIdx="0" presStyleCnt="5" custScaleX="115795" custRadScaleRad="98258" custRadScaleInc="-3439">
        <dgm:presLayoutVars>
          <dgm:bulletEnabled val="1"/>
        </dgm:presLayoutVars>
      </dgm:prSet>
      <dgm:spPr/>
    </dgm:pt>
    <dgm:pt modelId="{F9BE0C0F-1370-4973-961D-10CDF9E96EEE}" type="pres">
      <dgm:prSet presAssocID="{40229023-6E8E-450F-A9A6-26D6188DDE6B}" presName="sibTransFirstNode" presStyleLbl="bgShp" presStyleIdx="0" presStyleCnt="1"/>
      <dgm:spPr/>
    </dgm:pt>
    <dgm:pt modelId="{5487BF49-A4BD-4996-9910-0EF671430992}" type="pres">
      <dgm:prSet presAssocID="{11A800D8-FED0-48AE-91EB-69224FA69C68}" presName="nodeFollowingNodes" presStyleLbl="node1" presStyleIdx="1" presStyleCnt="5" custScaleX="140716">
        <dgm:presLayoutVars>
          <dgm:bulletEnabled val="1"/>
        </dgm:presLayoutVars>
      </dgm:prSet>
      <dgm:spPr/>
    </dgm:pt>
    <dgm:pt modelId="{1310DE37-63B4-4CDD-83BA-1BE514B64E26}" type="pres">
      <dgm:prSet presAssocID="{C4F8F350-1540-4EAE-B68F-0738030ED29F}" presName="nodeFollowingNodes" presStyleLbl="node1" presStyleIdx="2" presStyleCnt="5">
        <dgm:presLayoutVars>
          <dgm:bulletEnabled val="1"/>
        </dgm:presLayoutVars>
      </dgm:prSet>
      <dgm:spPr/>
    </dgm:pt>
    <dgm:pt modelId="{54DE4799-D462-4FFB-9246-9F6A3392DDF7}" type="pres">
      <dgm:prSet presAssocID="{C2E3FA37-A3EF-4FAD-ABAF-DAF5AA5D4E65}" presName="nodeFollowingNodes" presStyleLbl="node1" presStyleIdx="3" presStyleCnt="5" custScaleX="113902">
        <dgm:presLayoutVars>
          <dgm:bulletEnabled val="1"/>
        </dgm:presLayoutVars>
      </dgm:prSet>
      <dgm:spPr/>
    </dgm:pt>
    <dgm:pt modelId="{F543DAFA-CBAA-4549-85BA-052339498293}" type="pres">
      <dgm:prSet presAssocID="{5D976F1F-257E-48FC-8482-470AD41D2ACE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DB86340E-0B20-40DD-A053-83F4B080EE44}" type="presOf" srcId="{40229023-6E8E-450F-A9A6-26D6188DDE6B}" destId="{F9BE0C0F-1370-4973-961D-10CDF9E96EEE}" srcOrd="0" destOrd="0" presId="urn:microsoft.com/office/officeart/2005/8/layout/cycle3"/>
    <dgm:cxn modelId="{6C1C9125-19A1-4E6D-96E2-91EC8F81EF6A}" srcId="{64F68BAB-8A9D-45D4-AC13-600B6EC2E4B0}" destId="{1A5D4FED-0AEB-4066-B640-E7B86E6A2A5D}" srcOrd="0" destOrd="0" parTransId="{F490FDCA-BE27-4B70-8C36-00FCC17AA6BE}" sibTransId="{40229023-6E8E-450F-A9A6-26D6188DDE6B}"/>
    <dgm:cxn modelId="{3E734D26-9538-4D92-BA31-176C95D2C271}" srcId="{64F68BAB-8A9D-45D4-AC13-600B6EC2E4B0}" destId="{C4F8F350-1540-4EAE-B68F-0738030ED29F}" srcOrd="2" destOrd="0" parTransId="{111ED1AF-C0F8-47CA-87EA-A93108C868BF}" sibTransId="{8A2E6ED5-6225-417F-931B-F32C1A96E6B1}"/>
    <dgm:cxn modelId="{D4BE3328-C2BB-4CF1-A5B3-E5804142477C}" type="presOf" srcId="{11A800D8-FED0-48AE-91EB-69224FA69C68}" destId="{5487BF49-A4BD-4996-9910-0EF671430992}" srcOrd="0" destOrd="0" presId="urn:microsoft.com/office/officeart/2005/8/layout/cycle3"/>
    <dgm:cxn modelId="{B7E1D02A-B1AF-4675-8A8D-0DEE60923789}" type="presOf" srcId="{5D976F1F-257E-48FC-8482-470AD41D2ACE}" destId="{F543DAFA-CBAA-4549-85BA-052339498293}" srcOrd="0" destOrd="0" presId="urn:microsoft.com/office/officeart/2005/8/layout/cycle3"/>
    <dgm:cxn modelId="{E71CEF36-451A-4394-A401-FCBD9937E721}" srcId="{64F68BAB-8A9D-45D4-AC13-600B6EC2E4B0}" destId="{11A800D8-FED0-48AE-91EB-69224FA69C68}" srcOrd="1" destOrd="0" parTransId="{65722EB8-16BD-4BF2-9851-66D624CEFFA4}" sibTransId="{7E154FFB-C6BE-4161-AB31-B6F23E0C2528}"/>
    <dgm:cxn modelId="{6EE8D03A-DB69-43D6-8B66-9EBCFEA9F9D4}" type="presOf" srcId="{C2E3FA37-A3EF-4FAD-ABAF-DAF5AA5D4E65}" destId="{54DE4799-D462-4FFB-9246-9F6A3392DDF7}" srcOrd="0" destOrd="0" presId="urn:microsoft.com/office/officeart/2005/8/layout/cycle3"/>
    <dgm:cxn modelId="{D103398F-B643-4BFB-B854-00D6CAECA6F3}" type="presOf" srcId="{1A5D4FED-0AEB-4066-B640-E7B86E6A2A5D}" destId="{5EEADEFF-CFAA-443D-8C94-8724124AAFFC}" srcOrd="0" destOrd="0" presId="urn:microsoft.com/office/officeart/2005/8/layout/cycle3"/>
    <dgm:cxn modelId="{D1FC039C-4988-462A-8B82-F42FAEE3427B}" srcId="{64F68BAB-8A9D-45D4-AC13-600B6EC2E4B0}" destId="{5D976F1F-257E-48FC-8482-470AD41D2ACE}" srcOrd="4" destOrd="0" parTransId="{6B58CBF4-AABF-44BE-8D38-271FF182A462}" sibTransId="{056D7257-EC8C-4397-9A8D-1549FB72939E}"/>
    <dgm:cxn modelId="{910D3FBF-785B-4981-90A7-BF1668F8FC63}" srcId="{64F68BAB-8A9D-45D4-AC13-600B6EC2E4B0}" destId="{C2E3FA37-A3EF-4FAD-ABAF-DAF5AA5D4E65}" srcOrd="3" destOrd="0" parTransId="{62B10DCC-3734-4909-8E4D-E454B5D3D171}" sibTransId="{D4340C67-1C5F-4F26-A2B6-FCF516F3FEB3}"/>
    <dgm:cxn modelId="{390732E0-FF4F-4B14-882C-3B0611F56795}" type="presOf" srcId="{C4F8F350-1540-4EAE-B68F-0738030ED29F}" destId="{1310DE37-63B4-4CDD-83BA-1BE514B64E26}" srcOrd="0" destOrd="0" presId="urn:microsoft.com/office/officeart/2005/8/layout/cycle3"/>
    <dgm:cxn modelId="{64B010E6-957F-4724-BCE4-195B4030A352}" type="presOf" srcId="{64F68BAB-8A9D-45D4-AC13-600B6EC2E4B0}" destId="{7080E868-0731-4268-811C-6B4365B9B225}" srcOrd="0" destOrd="0" presId="urn:microsoft.com/office/officeart/2005/8/layout/cycle3"/>
    <dgm:cxn modelId="{B4DDC82F-610F-412E-B2E8-483D0E552AF4}" type="presParOf" srcId="{7080E868-0731-4268-811C-6B4365B9B225}" destId="{E40C7816-AE94-4EEF-999E-8B2D0E3322DF}" srcOrd="0" destOrd="0" presId="urn:microsoft.com/office/officeart/2005/8/layout/cycle3"/>
    <dgm:cxn modelId="{D36F29D7-343B-4E19-83C0-4081E777CEB9}" type="presParOf" srcId="{E40C7816-AE94-4EEF-999E-8B2D0E3322DF}" destId="{5EEADEFF-CFAA-443D-8C94-8724124AAFFC}" srcOrd="0" destOrd="0" presId="urn:microsoft.com/office/officeart/2005/8/layout/cycle3"/>
    <dgm:cxn modelId="{D2B15F78-6C2F-41C1-AD75-1E4AF464ECC0}" type="presParOf" srcId="{E40C7816-AE94-4EEF-999E-8B2D0E3322DF}" destId="{F9BE0C0F-1370-4973-961D-10CDF9E96EEE}" srcOrd="1" destOrd="0" presId="urn:microsoft.com/office/officeart/2005/8/layout/cycle3"/>
    <dgm:cxn modelId="{9F17E370-E1A3-4ADE-A256-87880177019B}" type="presParOf" srcId="{E40C7816-AE94-4EEF-999E-8B2D0E3322DF}" destId="{5487BF49-A4BD-4996-9910-0EF671430992}" srcOrd="2" destOrd="0" presId="urn:microsoft.com/office/officeart/2005/8/layout/cycle3"/>
    <dgm:cxn modelId="{57EFD0E2-81BF-4CA4-A56A-680D361BC892}" type="presParOf" srcId="{E40C7816-AE94-4EEF-999E-8B2D0E3322DF}" destId="{1310DE37-63B4-4CDD-83BA-1BE514B64E26}" srcOrd="3" destOrd="0" presId="urn:microsoft.com/office/officeart/2005/8/layout/cycle3"/>
    <dgm:cxn modelId="{C5035794-8A4F-49BA-BB29-EC60AAB65C7F}" type="presParOf" srcId="{E40C7816-AE94-4EEF-999E-8B2D0E3322DF}" destId="{54DE4799-D462-4FFB-9246-9F6A3392DDF7}" srcOrd="4" destOrd="0" presId="urn:microsoft.com/office/officeart/2005/8/layout/cycle3"/>
    <dgm:cxn modelId="{E1BF630B-2C47-4F94-8961-DA6646E811D8}" type="presParOf" srcId="{E40C7816-AE94-4EEF-999E-8B2D0E3322DF}" destId="{F543DAFA-CBAA-4549-85BA-052339498293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BE1EB1-7F66-4530-8E2F-307A8B534EFB}" type="doc">
      <dgm:prSet loTypeId="urn:microsoft.com/office/officeart/2005/8/layout/cycle8" loCatId="cycle" qsTypeId="urn:microsoft.com/office/officeart/2005/8/quickstyle/simple1" qsCatId="simple" csTypeId="urn:microsoft.com/office/officeart/2005/8/colors/accent5_5" csCatId="accent5" phldr="1"/>
      <dgm:spPr/>
    </dgm:pt>
    <dgm:pt modelId="{75AD5249-6E78-48B8-984B-7CAB4E91501F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Просвещение</a:t>
          </a:r>
        </a:p>
      </dgm:t>
    </dgm:pt>
    <dgm:pt modelId="{D582140B-9EA6-4615-A133-EEBED6317ADA}" type="parTrans" cxnId="{F646E081-1FE5-43A6-B482-62CA7404AD64}">
      <dgm:prSet/>
      <dgm:spPr/>
      <dgm:t>
        <a:bodyPr/>
        <a:lstStyle/>
        <a:p>
          <a:endParaRPr lang="ru-RU"/>
        </a:p>
      </dgm:t>
    </dgm:pt>
    <dgm:pt modelId="{EA56DB5E-0B54-4192-8E2D-77D54209056A}" type="sibTrans" cxnId="{F646E081-1FE5-43A6-B482-62CA7404AD64}">
      <dgm:prSet/>
      <dgm:spPr/>
      <dgm:t>
        <a:bodyPr/>
        <a:lstStyle/>
        <a:p>
          <a:endParaRPr lang="ru-RU"/>
        </a:p>
      </dgm:t>
    </dgm:pt>
    <dgm:pt modelId="{8F95346F-13F3-4451-AB9D-6F4667AF418B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Консультирование</a:t>
          </a:r>
        </a:p>
      </dgm:t>
    </dgm:pt>
    <dgm:pt modelId="{DB78ABAB-90E1-42B2-9DBB-B5F5D58FBF4D}" type="parTrans" cxnId="{911B7129-6F98-42AC-A8A9-8D62B928728A}">
      <dgm:prSet/>
      <dgm:spPr/>
      <dgm:t>
        <a:bodyPr/>
        <a:lstStyle/>
        <a:p>
          <a:endParaRPr lang="ru-RU"/>
        </a:p>
      </dgm:t>
    </dgm:pt>
    <dgm:pt modelId="{D8A9BD0A-1E7E-466C-8322-6F375A5FCE9E}" type="sibTrans" cxnId="{911B7129-6F98-42AC-A8A9-8D62B928728A}">
      <dgm:prSet/>
      <dgm:spPr/>
      <dgm:t>
        <a:bodyPr/>
        <a:lstStyle/>
        <a:p>
          <a:endParaRPr lang="ru-RU"/>
        </a:p>
      </dgm:t>
    </dgm:pt>
    <dgm:pt modelId="{C5525588-2332-4A52-A6FF-C984FA6E7C1F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Диагностика</a:t>
          </a:r>
        </a:p>
      </dgm:t>
    </dgm:pt>
    <dgm:pt modelId="{5E2ABB49-56A5-48F6-83AA-A6091FBAB7F9}" type="parTrans" cxnId="{E2F03FEB-2125-4D28-B0EF-F627D1046059}">
      <dgm:prSet/>
      <dgm:spPr/>
      <dgm:t>
        <a:bodyPr/>
        <a:lstStyle/>
        <a:p>
          <a:endParaRPr lang="ru-RU"/>
        </a:p>
      </dgm:t>
    </dgm:pt>
    <dgm:pt modelId="{1DD35B2B-90F8-4D48-A859-413D67CC428D}" type="sibTrans" cxnId="{E2F03FEB-2125-4D28-B0EF-F627D1046059}">
      <dgm:prSet/>
      <dgm:spPr/>
      <dgm:t>
        <a:bodyPr/>
        <a:lstStyle/>
        <a:p>
          <a:endParaRPr lang="ru-RU"/>
        </a:p>
      </dgm:t>
    </dgm:pt>
    <dgm:pt modelId="{68401F51-88DD-4798-86B8-3CD7C2EF6F74}" type="pres">
      <dgm:prSet presAssocID="{37BE1EB1-7F66-4530-8E2F-307A8B534EFB}" presName="compositeShape" presStyleCnt="0">
        <dgm:presLayoutVars>
          <dgm:chMax val="7"/>
          <dgm:dir/>
          <dgm:resizeHandles val="exact"/>
        </dgm:presLayoutVars>
      </dgm:prSet>
      <dgm:spPr/>
    </dgm:pt>
    <dgm:pt modelId="{F479A90B-648B-4091-8EA9-68708AF9D2CB}" type="pres">
      <dgm:prSet presAssocID="{37BE1EB1-7F66-4530-8E2F-307A8B534EFB}" presName="wedge1" presStyleLbl="node1" presStyleIdx="0" presStyleCnt="3" custScaleX="111051"/>
      <dgm:spPr/>
    </dgm:pt>
    <dgm:pt modelId="{2315F665-F9CC-40E4-B40D-D6C20DDD3E69}" type="pres">
      <dgm:prSet presAssocID="{37BE1EB1-7F66-4530-8E2F-307A8B534EFB}" presName="dummy1a" presStyleCnt="0"/>
      <dgm:spPr/>
    </dgm:pt>
    <dgm:pt modelId="{1DDA2EE3-0797-4213-ABA3-C27831D6AF27}" type="pres">
      <dgm:prSet presAssocID="{37BE1EB1-7F66-4530-8E2F-307A8B534EFB}" presName="dummy1b" presStyleCnt="0"/>
      <dgm:spPr/>
    </dgm:pt>
    <dgm:pt modelId="{2F33C845-6AE4-445D-A77A-C7B3F8D06FD8}" type="pres">
      <dgm:prSet presAssocID="{37BE1EB1-7F66-4530-8E2F-307A8B534EF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81B928B-A0AC-410E-A931-4B9046F13607}" type="pres">
      <dgm:prSet presAssocID="{37BE1EB1-7F66-4530-8E2F-307A8B534EFB}" presName="wedge2" presStyleLbl="node1" presStyleIdx="1" presStyleCnt="3"/>
      <dgm:spPr/>
    </dgm:pt>
    <dgm:pt modelId="{8F4797AE-9D0A-4156-A8D5-97446C3B2201}" type="pres">
      <dgm:prSet presAssocID="{37BE1EB1-7F66-4530-8E2F-307A8B534EFB}" presName="dummy2a" presStyleCnt="0"/>
      <dgm:spPr/>
    </dgm:pt>
    <dgm:pt modelId="{8754F95C-4A96-46E6-9860-D7C121B83452}" type="pres">
      <dgm:prSet presAssocID="{37BE1EB1-7F66-4530-8E2F-307A8B534EFB}" presName="dummy2b" presStyleCnt="0"/>
      <dgm:spPr/>
    </dgm:pt>
    <dgm:pt modelId="{4908CB20-75A9-4603-93E9-6AA98512BE6F}" type="pres">
      <dgm:prSet presAssocID="{37BE1EB1-7F66-4530-8E2F-307A8B534EF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386563F-6E17-42EC-8AC5-556824BD9FA2}" type="pres">
      <dgm:prSet presAssocID="{37BE1EB1-7F66-4530-8E2F-307A8B534EFB}" presName="wedge3" presStyleLbl="node1" presStyleIdx="2" presStyleCnt="3" custLinFactNeighborX="910" custLinFactNeighborY="83"/>
      <dgm:spPr/>
    </dgm:pt>
    <dgm:pt modelId="{6A2ABA38-6A66-48C7-B0B7-7B55273A3F56}" type="pres">
      <dgm:prSet presAssocID="{37BE1EB1-7F66-4530-8E2F-307A8B534EFB}" presName="dummy3a" presStyleCnt="0"/>
      <dgm:spPr/>
    </dgm:pt>
    <dgm:pt modelId="{914D6946-8AFD-4186-BBC4-A0C92568DDB2}" type="pres">
      <dgm:prSet presAssocID="{37BE1EB1-7F66-4530-8E2F-307A8B534EFB}" presName="dummy3b" presStyleCnt="0"/>
      <dgm:spPr/>
    </dgm:pt>
    <dgm:pt modelId="{F00577F7-CD79-495D-8BAF-36C98C7E79F1}" type="pres">
      <dgm:prSet presAssocID="{37BE1EB1-7F66-4530-8E2F-307A8B534EF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2F48BB2B-14FC-439F-BA30-09508C62DAAB}" type="pres">
      <dgm:prSet presAssocID="{EA56DB5E-0B54-4192-8E2D-77D54209056A}" presName="arrowWedge1" presStyleLbl="fgSibTrans2D1" presStyleIdx="0" presStyleCnt="3"/>
      <dgm:spPr/>
    </dgm:pt>
    <dgm:pt modelId="{F058EAAB-CD07-4AF8-8133-86E8B476BA11}" type="pres">
      <dgm:prSet presAssocID="{D8A9BD0A-1E7E-466C-8322-6F375A5FCE9E}" presName="arrowWedge2" presStyleLbl="fgSibTrans2D1" presStyleIdx="1" presStyleCnt="3"/>
      <dgm:spPr/>
    </dgm:pt>
    <dgm:pt modelId="{E57C6B13-2050-48F6-BA3B-3FA9CCA30603}" type="pres">
      <dgm:prSet presAssocID="{1DD35B2B-90F8-4D48-A859-413D67CC428D}" presName="arrowWedge3" presStyleLbl="fgSibTrans2D1" presStyleIdx="2" presStyleCnt="3"/>
      <dgm:spPr/>
    </dgm:pt>
  </dgm:ptLst>
  <dgm:cxnLst>
    <dgm:cxn modelId="{B4EDE105-FC12-48B6-A736-DDB069276EB2}" type="presOf" srcId="{8F95346F-13F3-4451-AB9D-6F4667AF418B}" destId="{681B928B-A0AC-410E-A931-4B9046F13607}" srcOrd="0" destOrd="0" presId="urn:microsoft.com/office/officeart/2005/8/layout/cycle8"/>
    <dgm:cxn modelId="{911B7129-6F98-42AC-A8A9-8D62B928728A}" srcId="{37BE1EB1-7F66-4530-8E2F-307A8B534EFB}" destId="{8F95346F-13F3-4451-AB9D-6F4667AF418B}" srcOrd="1" destOrd="0" parTransId="{DB78ABAB-90E1-42B2-9DBB-B5F5D58FBF4D}" sibTransId="{D8A9BD0A-1E7E-466C-8322-6F375A5FCE9E}"/>
    <dgm:cxn modelId="{C09C3634-DCDB-4096-BBA6-238F0BAEFFB6}" type="presOf" srcId="{C5525588-2332-4A52-A6FF-C984FA6E7C1F}" destId="{F00577F7-CD79-495D-8BAF-36C98C7E79F1}" srcOrd="1" destOrd="0" presId="urn:microsoft.com/office/officeart/2005/8/layout/cycle8"/>
    <dgm:cxn modelId="{51BF583A-23BC-45CC-82ED-2AD02D3F5468}" type="presOf" srcId="{37BE1EB1-7F66-4530-8E2F-307A8B534EFB}" destId="{68401F51-88DD-4798-86B8-3CD7C2EF6F74}" srcOrd="0" destOrd="0" presId="urn:microsoft.com/office/officeart/2005/8/layout/cycle8"/>
    <dgm:cxn modelId="{F646E081-1FE5-43A6-B482-62CA7404AD64}" srcId="{37BE1EB1-7F66-4530-8E2F-307A8B534EFB}" destId="{75AD5249-6E78-48B8-984B-7CAB4E91501F}" srcOrd="0" destOrd="0" parTransId="{D582140B-9EA6-4615-A133-EEBED6317ADA}" sibTransId="{EA56DB5E-0B54-4192-8E2D-77D54209056A}"/>
    <dgm:cxn modelId="{10930B83-2C15-41F5-8014-E095DD554973}" type="presOf" srcId="{8F95346F-13F3-4451-AB9D-6F4667AF418B}" destId="{4908CB20-75A9-4603-93E9-6AA98512BE6F}" srcOrd="1" destOrd="0" presId="urn:microsoft.com/office/officeart/2005/8/layout/cycle8"/>
    <dgm:cxn modelId="{A74107AB-01F4-4DD3-95A1-4980A7711BE4}" type="presOf" srcId="{C5525588-2332-4A52-A6FF-C984FA6E7C1F}" destId="{E386563F-6E17-42EC-8AC5-556824BD9FA2}" srcOrd="0" destOrd="0" presId="urn:microsoft.com/office/officeart/2005/8/layout/cycle8"/>
    <dgm:cxn modelId="{E2F03FEB-2125-4D28-B0EF-F627D1046059}" srcId="{37BE1EB1-7F66-4530-8E2F-307A8B534EFB}" destId="{C5525588-2332-4A52-A6FF-C984FA6E7C1F}" srcOrd="2" destOrd="0" parTransId="{5E2ABB49-56A5-48F6-83AA-A6091FBAB7F9}" sibTransId="{1DD35B2B-90F8-4D48-A859-413D67CC428D}"/>
    <dgm:cxn modelId="{DE7F64F3-EE8F-4166-ACE6-447BDD567C6A}" type="presOf" srcId="{75AD5249-6E78-48B8-984B-7CAB4E91501F}" destId="{2F33C845-6AE4-445D-A77A-C7B3F8D06FD8}" srcOrd="1" destOrd="0" presId="urn:microsoft.com/office/officeart/2005/8/layout/cycle8"/>
    <dgm:cxn modelId="{7B3952F9-E241-455C-B0E3-7A0D2979F21C}" type="presOf" srcId="{75AD5249-6E78-48B8-984B-7CAB4E91501F}" destId="{F479A90B-648B-4091-8EA9-68708AF9D2CB}" srcOrd="0" destOrd="0" presId="urn:microsoft.com/office/officeart/2005/8/layout/cycle8"/>
    <dgm:cxn modelId="{BACD5C63-46C6-49DB-AC4E-A2FCD740B793}" type="presParOf" srcId="{68401F51-88DD-4798-86B8-3CD7C2EF6F74}" destId="{F479A90B-648B-4091-8EA9-68708AF9D2CB}" srcOrd="0" destOrd="0" presId="urn:microsoft.com/office/officeart/2005/8/layout/cycle8"/>
    <dgm:cxn modelId="{2014C645-34E1-4937-83CF-3F3B08564E8E}" type="presParOf" srcId="{68401F51-88DD-4798-86B8-3CD7C2EF6F74}" destId="{2315F665-F9CC-40E4-B40D-D6C20DDD3E69}" srcOrd="1" destOrd="0" presId="urn:microsoft.com/office/officeart/2005/8/layout/cycle8"/>
    <dgm:cxn modelId="{BCFD1E5C-97A7-488A-9A07-7381C3D6208B}" type="presParOf" srcId="{68401F51-88DD-4798-86B8-3CD7C2EF6F74}" destId="{1DDA2EE3-0797-4213-ABA3-C27831D6AF27}" srcOrd="2" destOrd="0" presId="urn:microsoft.com/office/officeart/2005/8/layout/cycle8"/>
    <dgm:cxn modelId="{4B70E306-B183-4447-AA65-A0422FDFD532}" type="presParOf" srcId="{68401F51-88DD-4798-86B8-3CD7C2EF6F74}" destId="{2F33C845-6AE4-445D-A77A-C7B3F8D06FD8}" srcOrd="3" destOrd="0" presId="urn:microsoft.com/office/officeart/2005/8/layout/cycle8"/>
    <dgm:cxn modelId="{C3AF0CFA-0154-4CDD-A252-666C2A2D1C8A}" type="presParOf" srcId="{68401F51-88DD-4798-86B8-3CD7C2EF6F74}" destId="{681B928B-A0AC-410E-A931-4B9046F13607}" srcOrd="4" destOrd="0" presId="urn:microsoft.com/office/officeart/2005/8/layout/cycle8"/>
    <dgm:cxn modelId="{4C520F29-A7B9-4010-B868-58B1B7339F0E}" type="presParOf" srcId="{68401F51-88DD-4798-86B8-3CD7C2EF6F74}" destId="{8F4797AE-9D0A-4156-A8D5-97446C3B2201}" srcOrd="5" destOrd="0" presId="urn:microsoft.com/office/officeart/2005/8/layout/cycle8"/>
    <dgm:cxn modelId="{C1CBC303-1930-4823-99EF-94AFA8F3A646}" type="presParOf" srcId="{68401F51-88DD-4798-86B8-3CD7C2EF6F74}" destId="{8754F95C-4A96-46E6-9860-D7C121B83452}" srcOrd="6" destOrd="0" presId="urn:microsoft.com/office/officeart/2005/8/layout/cycle8"/>
    <dgm:cxn modelId="{D8432F50-F095-43FB-A9CA-1BB7F6779FCF}" type="presParOf" srcId="{68401F51-88DD-4798-86B8-3CD7C2EF6F74}" destId="{4908CB20-75A9-4603-93E9-6AA98512BE6F}" srcOrd="7" destOrd="0" presId="urn:microsoft.com/office/officeart/2005/8/layout/cycle8"/>
    <dgm:cxn modelId="{C4E31FD5-8DD8-402C-98DE-68F095D924FC}" type="presParOf" srcId="{68401F51-88DD-4798-86B8-3CD7C2EF6F74}" destId="{E386563F-6E17-42EC-8AC5-556824BD9FA2}" srcOrd="8" destOrd="0" presId="urn:microsoft.com/office/officeart/2005/8/layout/cycle8"/>
    <dgm:cxn modelId="{00D46AE2-050C-4ECD-9543-7A79D48436B8}" type="presParOf" srcId="{68401F51-88DD-4798-86B8-3CD7C2EF6F74}" destId="{6A2ABA38-6A66-48C7-B0B7-7B55273A3F56}" srcOrd="9" destOrd="0" presId="urn:microsoft.com/office/officeart/2005/8/layout/cycle8"/>
    <dgm:cxn modelId="{EB36C770-9566-4511-B5FE-985B8840566E}" type="presParOf" srcId="{68401F51-88DD-4798-86B8-3CD7C2EF6F74}" destId="{914D6946-8AFD-4186-BBC4-A0C92568DDB2}" srcOrd="10" destOrd="0" presId="urn:microsoft.com/office/officeart/2005/8/layout/cycle8"/>
    <dgm:cxn modelId="{73A82C1B-6CC8-44F5-AB91-5DB5844AEC05}" type="presParOf" srcId="{68401F51-88DD-4798-86B8-3CD7C2EF6F74}" destId="{F00577F7-CD79-495D-8BAF-36C98C7E79F1}" srcOrd="11" destOrd="0" presId="urn:microsoft.com/office/officeart/2005/8/layout/cycle8"/>
    <dgm:cxn modelId="{33D35E88-8FBC-41DE-A1CE-9163924A8648}" type="presParOf" srcId="{68401F51-88DD-4798-86B8-3CD7C2EF6F74}" destId="{2F48BB2B-14FC-439F-BA30-09508C62DAAB}" srcOrd="12" destOrd="0" presId="urn:microsoft.com/office/officeart/2005/8/layout/cycle8"/>
    <dgm:cxn modelId="{1B8E52AF-69AF-4C74-8F5B-86B36029008A}" type="presParOf" srcId="{68401F51-88DD-4798-86B8-3CD7C2EF6F74}" destId="{F058EAAB-CD07-4AF8-8133-86E8B476BA11}" srcOrd="13" destOrd="0" presId="urn:microsoft.com/office/officeart/2005/8/layout/cycle8"/>
    <dgm:cxn modelId="{96512C01-13C1-4D36-BA2E-6DFB316E5D9F}" type="presParOf" srcId="{68401F51-88DD-4798-86B8-3CD7C2EF6F74}" destId="{E57C6B13-2050-48F6-BA3B-3FA9CCA3060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E0C0F-1370-4973-961D-10CDF9E96EEE}">
      <dsp:nvSpPr>
        <dsp:cNvPr id="0" name=""/>
        <dsp:cNvSpPr/>
      </dsp:nvSpPr>
      <dsp:spPr>
        <a:xfrm>
          <a:off x="1239204" y="-100641"/>
          <a:ext cx="4232105" cy="4232105"/>
        </a:xfrm>
        <a:prstGeom prst="circularArrow">
          <a:avLst>
            <a:gd name="adj1" fmla="val 5544"/>
            <a:gd name="adj2" fmla="val 330680"/>
            <a:gd name="adj3" fmla="val 13411383"/>
            <a:gd name="adj4" fmla="val 1761204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ADEFF-CFAA-443D-8C94-8724124AAFFC}">
      <dsp:nvSpPr>
        <dsp:cNvPr id="0" name=""/>
        <dsp:cNvSpPr/>
      </dsp:nvSpPr>
      <dsp:spPr>
        <a:xfrm>
          <a:off x="2213195" y="32794"/>
          <a:ext cx="2284124" cy="986279"/>
        </a:xfrm>
        <a:prstGeom prst="roundRect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Физическое развитие</a:t>
          </a:r>
        </a:p>
      </dsp:txBody>
      <dsp:txXfrm>
        <a:off x="2261341" y="80940"/>
        <a:ext cx="2187832" cy="889987"/>
      </dsp:txXfrm>
    </dsp:sp>
    <dsp:sp modelId="{5487BF49-A4BD-4996-9910-0EF671430992}">
      <dsp:nvSpPr>
        <dsp:cNvPr id="0" name=""/>
        <dsp:cNvSpPr/>
      </dsp:nvSpPr>
      <dsp:spPr>
        <a:xfrm>
          <a:off x="3747658" y="1247247"/>
          <a:ext cx="2775705" cy="986279"/>
        </a:xfrm>
        <a:prstGeom prst="roundRect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Социально-коммуникативное развитие</a:t>
          </a:r>
        </a:p>
      </dsp:txBody>
      <dsp:txXfrm>
        <a:off x="3795804" y="1295393"/>
        <a:ext cx="2679413" cy="889987"/>
      </dsp:txXfrm>
    </dsp:sp>
    <dsp:sp modelId="{1310DE37-63B4-4CDD-83BA-1BE514B64E26}">
      <dsp:nvSpPr>
        <dsp:cNvPr id="0" name=""/>
        <dsp:cNvSpPr/>
      </dsp:nvSpPr>
      <dsp:spPr>
        <a:xfrm>
          <a:off x="3493623" y="3265003"/>
          <a:ext cx="1972558" cy="986279"/>
        </a:xfrm>
        <a:prstGeom prst="roundRect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Речевое развитие</a:t>
          </a:r>
        </a:p>
      </dsp:txBody>
      <dsp:txXfrm>
        <a:off x="3541769" y="3313149"/>
        <a:ext cx="1876266" cy="889987"/>
      </dsp:txXfrm>
    </dsp:sp>
    <dsp:sp modelId="{54DE4799-D462-4FFB-9246-9F6A3392DDF7}">
      <dsp:nvSpPr>
        <dsp:cNvPr id="0" name=""/>
        <dsp:cNvSpPr/>
      </dsp:nvSpPr>
      <dsp:spPr>
        <a:xfrm>
          <a:off x="1234916" y="3265003"/>
          <a:ext cx="2246783" cy="986279"/>
        </a:xfrm>
        <a:prstGeom prst="roundRect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Познавательное развитие</a:t>
          </a:r>
        </a:p>
      </dsp:txBody>
      <dsp:txXfrm>
        <a:off x="1283062" y="3313149"/>
        <a:ext cx="2150491" cy="889987"/>
      </dsp:txXfrm>
    </dsp:sp>
    <dsp:sp modelId="{F543DAFA-CBAA-4549-85BA-052339498293}">
      <dsp:nvSpPr>
        <dsp:cNvPr id="0" name=""/>
        <dsp:cNvSpPr/>
      </dsp:nvSpPr>
      <dsp:spPr>
        <a:xfrm>
          <a:off x="716420" y="1247247"/>
          <a:ext cx="1972558" cy="986279"/>
        </a:xfrm>
        <a:prstGeom prst="roundRect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Художественно-эстетическое развитие</a:t>
          </a:r>
        </a:p>
      </dsp:txBody>
      <dsp:txXfrm>
        <a:off x="764566" y="1295393"/>
        <a:ext cx="1876266" cy="889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9A90B-648B-4091-8EA9-68708AF9D2CB}">
      <dsp:nvSpPr>
        <dsp:cNvPr id="0" name=""/>
        <dsp:cNvSpPr/>
      </dsp:nvSpPr>
      <dsp:spPr>
        <a:xfrm>
          <a:off x="2206044" y="313793"/>
          <a:ext cx="4503310" cy="4055173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Просвещение</a:t>
          </a:r>
        </a:p>
      </dsp:txBody>
      <dsp:txXfrm>
        <a:off x="4579396" y="1173103"/>
        <a:ext cx="1608325" cy="1206896"/>
      </dsp:txXfrm>
    </dsp:sp>
    <dsp:sp modelId="{681B928B-A0AC-410E-A931-4B9046F13607}">
      <dsp:nvSpPr>
        <dsp:cNvPr id="0" name=""/>
        <dsp:cNvSpPr/>
      </dsp:nvSpPr>
      <dsp:spPr>
        <a:xfrm>
          <a:off x="2346596" y="458620"/>
          <a:ext cx="4055173" cy="4055173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Консультирование</a:t>
          </a:r>
        </a:p>
      </dsp:txBody>
      <dsp:txXfrm>
        <a:off x="3312113" y="3089655"/>
        <a:ext cx="2172414" cy="1062069"/>
      </dsp:txXfrm>
    </dsp:sp>
    <dsp:sp modelId="{E386563F-6E17-42EC-8AC5-556824BD9FA2}">
      <dsp:nvSpPr>
        <dsp:cNvPr id="0" name=""/>
        <dsp:cNvSpPr/>
      </dsp:nvSpPr>
      <dsp:spPr>
        <a:xfrm>
          <a:off x="2299981" y="317158"/>
          <a:ext cx="4055173" cy="4055173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Диагностика</a:t>
          </a:r>
        </a:p>
      </dsp:txBody>
      <dsp:txXfrm>
        <a:off x="2769705" y="1176469"/>
        <a:ext cx="1448276" cy="1206896"/>
      </dsp:txXfrm>
    </dsp:sp>
    <dsp:sp modelId="{2F48BB2B-14FC-439F-BA30-09508C62DAAB}">
      <dsp:nvSpPr>
        <dsp:cNvPr id="0" name=""/>
        <dsp:cNvSpPr/>
      </dsp:nvSpPr>
      <dsp:spPr>
        <a:xfrm>
          <a:off x="2177204" y="62758"/>
          <a:ext cx="4557242" cy="455724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8EAAB-CD07-4AF8-8133-86E8B476BA11}">
      <dsp:nvSpPr>
        <dsp:cNvPr id="0" name=""/>
        <dsp:cNvSpPr/>
      </dsp:nvSpPr>
      <dsp:spPr>
        <a:xfrm>
          <a:off x="2095561" y="207329"/>
          <a:ext cx="4557242" cy="455724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>
            <a:shade val="90000"/>
            <a:hueOff val="134628"/>
            <a:satOff val="-6763"/>
            <a:lumOff val="173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7C6B13-2050-48F6-BA3B-3FA9CCA30603}">
      <dsp:nvSpPr>
        <dsp:cNvPr id="0" name=""/>
        <dsp:cNvSpPr/>
      </dsp:nvSpPr>
      <dsp:spPr>
        <a:xfrm>
          <a:off x="2048611" y="66124"/>
          <a:ext cx="4557242" cy="455724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shade val="90000"/>
            <a:hueOff val="269256"/>
            <a:satOff val="-13527"/>
            <a:lumOff val="347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94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50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4046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75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606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922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460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1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832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1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5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13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38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93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43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1E867-1FC5-4B0C-8C9A-6934E719F4E4}" type="datetimeFigureOut">
              <a:rPr lang="ru-RU" smtClean="0"/>
              <a:t>чт. 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9A0E4A7-0891-440B-AE45-51A78A59B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5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D956B-3487-445A-A7E5-1622AD1EE7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5353"/>
            <a:ext cx="9144000" cy="310461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Краткая презентация образовательной программы</a:t>
            </a:r>
            <a:b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0D0634B-13C3-4989-BF35-7B7D3FBB3D15}"/>
              </a:ext>
            </a:extLst>
          </p:cNvPr>
          <p:cNvSpPr/>
          <p:nvPr/>
        </p:nvSpPr>
        <p:spPr>
          <a:xfrm>
            <a:off x="3406219" y="3780149"/>
            <a:ext cx="7641996" cy="12160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Муниципального бюджетного дошкольного образовательного учреждения «Детский сад комбинированного вида №61 «Аленушка»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города Набережные Челны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912407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7F01D-9DF3-469F-A803-6D3FBE64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670" y="162196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Содержание образовательной области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«Социально-коммуникативное развитие»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363F596E-7D87-4FD7-9FF4-5E1F53D77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231524"/>
              </p:ext>
            </p:extLst>
          </p:nvPr>
        </p:nvGraphicFramePr>
        <p:xfrm>
          <a:off x="3497344" y="1300898"/>
          <a:ext cx="6815581" cy="5260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8364">
                  <a:extLst>
                    <a:ext uri="{9D8B030D-6E8A-4147-A177-3AD203B41FA5}">
                      <a16:colId xmlns:a16="http://schemas.microsoft.com/office/drawing/2014/main" val="1475527814"/>
                    </a:ext>
                  </a:extLst>
                </a:gridCol>
                <a:gridCol w="3417217">
                  <a:extLst>
                    <a:ext uri="{9D8B030D-6E8A-4147-A177-3AD203B41FA5}">
                      <a16:colId xmlns:a16="http://schemas.microsoft.com/office/drawing/2014/main" val="4146734465"/>
                    </a:ext>
                  </a:extLst>
                </a:gridCol>
              </a:tblGrid>
              <a:tr h="876693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1-2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89436"/>
                  </a:ext>
                </a:extLst>
              </a:tr>
              <a:tr h="876693">
                <a:tc>
                  <a:txBody>
                    <a:bodyPr/>
                    <a:lstStyle/>
                    <a:p>
                      <a:r>
                        <a:rPr lang="ru-RU" b="1" dirty="0"/>
                        <a:t>2-3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787543"/>
                  </a:ext>
                </a:extLst>
              </a:tr>
              <a:tr h="876693">
                <a:tc>
                  <a:txBody>
                    <a:bodyPr/>
                    <a:lstStyle/>
                    <a:p>
                      <a:r>
                        <a:rPr lang="ru-RU" b="1" dirty="0"/>
                        <a:t>3-4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912123"/>
                  </a:ext>
                </a:extLst>
              </a:tr>
              <a:tr h="876693">
                <a:tc>
                  <a:txBody>
                    <a:bodyPr/>
                    <a:lstStyle/>
                    <a:p>
                      <a:r>
                        <a:rPr lang="ru-RU" b="1" dirty="0"/>
                        <a:t>4-5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109568"/>
                  </a:ext>
                </a:extLst>
              </a:tr>
              <a:tr h="876693">
                <a:tc>
                  <a:txBody>
                    <a:bodyPr/>
                    <a:lstStyle/>
                    <a:p>
                      <a:r>
                        <a:rPr lang="ru-RU" b="1" dirty="0"/>
                        <a:t>5-6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069109"/>
                  </a:ext>
                </a:extLst>
              </a:tr>
              <a:tr h="876693">
                <a:tc>
                  <a:txBody>
                    <a:bodyPr/>
                    <a:lstStyle/>
                    <a:p>
                      <a:r>
                        <a:rPr lang="ru-RU" b="1" dirty="0"/>
                        <a:t>6-7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54584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056AF8-E681-4DD1-B7C9-681B7A95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8199" y="1443086"/>
            <a:ext cx="704551" cy="7045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50C5142-DA04-4216-BA65-C34300E28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199" y="2289825"/>
            <a:ext cx="704551" cy="7045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B90A28-7D15-412E-A689-6B58504F3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199" y="3169097"/>
            <a:ext cx="745590" cy="6945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F06D67D-EAA3-4308-BF20-56FD83C510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3500" y="4015836"/>
            <a:ext cx="745591" cy="7455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4FB324-39C4-445C-B06E-B3924EC95A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199" y="4907908"/>
            <a:ext cx="704551" cy="7712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D415DA3-F324-4DEB-B147-085BE4CC63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4541" y="5782887"/>
            <a:ext cx="704550" cy="70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99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689E3-0096-469B-B0D4-BBCCFB6E1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5988"/>
            <a:ext cx="8911687" cy="11500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Содержание образовательной области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«Речевое развитие»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44E0B82-8CE8-4AFF-BBCC-B4DE38C3DD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019150"/>
              </p:ext>
            </p:extLst>
          </p:nvPr>
        </p:nvGraphicFramePr>
        <p:xfrm>
          <a:off x="3808429" y="1357460"/>
          <a:ext cx="6520867" cy="4835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39">
                  <a:extLst>
                    <a:ext uri="{9D8B030D-6E8A-4147-A177-3AD203B41FA5}">
                      <a16:colId xmlns:a16="http://schemas.microsoft.com/office/drawing/2014/main" val="3948926099"/>
                    </a:ext>
                  </a:extLst>
                </a:gridCol>
                <a:gridCol w="3280528">
                  <a:extLst>
                    <a:ext uri="{9D8B030D-6E8A-4147-A177-3AD203B41FA5}">
                      <a16:colId xmlns:a16="http://schemas.microsoft.com/office/drawing/2014/main" val="2682080559"/>
                    </a:ext>
                  </a:extLst>
                </a:gridCol>
              </a:tblGrid>
              <a:tr h="80599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1- 2 года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25524"/>
                  </a:ext>
                </a:extLst>
              </a:tr>
              <a:tr h="805992">
                <a:tc>
                  <a:txBody>
                    <a:bodyPr/>
                    <a:lstStyle/>
                    <a:p>
                      <a:r>
                        <a:rPr lang="ru-RU" b="1" dirty="0"/>
                        <a:t>2-3 года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446481"/>
                  </a:ext>
                </a:extLst>
              </a:tr>
              <a:tr h="805992">
                <a:tc>
                  <a:txBody>
                    <a:bodyPr/>
                    <a:lstStyle/>
                    <a:p>
                      <a:r>
                        <a:rPr lang="ru-RU" b="1" dirty="0"/>
                        <a:t>3-4 года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857248"/>
                  </a:ext>
                </a:extLst>
              </a:tr>
              <a:tr h="805992">
                <a:tc>
                  <a:txBody>
                    <a:bodyPr/>
                    <a:lstStyle/>
                    <a:p>
                      <a:r>
                        <a:rPr lang="ru-RU" b="1" dirty="0"/>
                        <a:t>4-5 лет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806334"/>
                  </a:ext>
                </a:extLst>
              </a:tr>
              <a:tr h="805992">
                <a:tc>
                  <a:txBody>
                    <a:bodyPr/>
                    <a:lstStyle/>
                    <a:p>
                      <a:r>
                        <a:rPr lang="ru-RU" b="1" dirty="0"/>
                        <a:t>5-6 лет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070550"/>
                  </a:ext>
                </a:extLst>
              </a:tr>
              <a:tr h="805992">
                <a:tc>
                  <a:txBody>
                    <a:bodyPr/>
                    <a:lstStyle/>
                    <a:p>
                      <a:r>
                        <a:rPr lang="ru-RU" b="1" dirty="0"/>
                        <a:t>6-7 лет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805002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4ECCC-C619-445A-A20F-03A4D1C89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296" y="1423448"/>
            <a:ext cx="710367" cy="7103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724367-526B-4F66-ADC1-21D9A5B38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296" y="2237188"/>
            <a:ext cx="710367" cy="7103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8CBCA6-8A50-4F5E-9981-A49573D29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3296" y="3050928"/>
            <a:ext cx="710367" cy="7180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835DE2-9794-4425-8AED-5D118F06D6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3296" y="3872389"/>
            <a:ext cx="710367" cy="7103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A3C1A3-FD78-4ABE-95A5-FFC8CF41A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3296" y="4686129"/>
            <a:ext cx="710367" cy="7103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6B8E86-37C3-4683-BCD2-C20BCA4E8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3295" y="5434552"/>
            <a:ext cx="710367" cy="71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56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4E571C-501A-4345-BF81-7D81C65C3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962" y="162196"/>
            <a:ext cx="8911687" cy="11292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Содержание образовательной области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«Познавательное развитие»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EF83915E-7CF3-4B53-853A-08A8F1BE98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6299264"/>
              </p:ext>
            </p:extLst>
          </p:nvPr>
        </p:nvGraphicFramePr>
        <p:xfrm>
          <a:off x="3544478" y="1291471"/>
          <a:ext cx="6994689" cy="5118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631">
                  <a:extLst>
                    <a:ext uri="{9D8B030D-6E8A-4147-A177-3AD203B41FA5}">
                      <a16:colId xmlns:a16="http://schemas.microsoft.com/office/drawing/2014/main" val="1105350734"/>
                    </a:ext>
                  </a:extLst>
                </a:gridCol>
                <a:gridCol w="3502058">
                  <a:extLst>
                    <a:ext uri="{9D8B030D-6E8A-4147-A177-3AD203B41FA5}">
                      <a16:colId xmlns:a16="http://schemas.microsoft.com/office/drawing/2014/main" val="3052052372"/>
                    </a:ext>
                  </a:extLst>
                </a:gridCol>
              </a:tblGrid>
              <a:tr h="85312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1-2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281291"/>
                  </a:ext>
                </a:extLst>
              </a:tr>
              <a:tr h="853126">
                <a:tc>
                  <a:txBody>
                    <a:bodyPr/>
                    <a:lstStyle/>
                    <a:p>
                      <a:r>
                        <a:rPr lang="ru-RU" b="1" dirty="0"/>
                        <a:t>2-3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733486"/>
                  </a:ext>
                </a:extLst>
              </a:tr>
              <a:tr h="853126">
                <a:tc>
                  <a:txBody>
                    <a:bodyPr/>
                    <a:lstStyle/>
                    <a:p>
                      <a:r>
                        <a:rPr lang="ru-RU" b="1" dirty="0"/>
                        <a:t>3-4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219041"/>
                  </a:ext>
                </a:extLst>
              </a:tr>
              <a:tr h="853126">
                <a:tc>
                  <a:txBody>
                    <a:bodyPr/>
                    <a:lstStyle/>
                    <a:p>
                      <a:r>
                        <a:rPr lang="ru-RU" b="1" dirty="0"/>
                        <a:t>4-5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771138"/>
                  </a:ext>
                </a:extLst>
              </a:tr>
              <a:tr h="853126">
                <a:tc>
                  <a:txBody>
                    <a:bodyPr/>
                    <a:lstStyle/>
                    <a:p>
                      <a:r>
                        <a:rPr lang="ru-RU" b="1" dirty="0"/>
                        <a:t>5-6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506195"/>
                  </a:ext>
                </a:extLst>
              </a:tr>
              <a:tr h="853126">
                <a:tc>
                  <a:txBody>
                    <a:bodyPr/>
                    <a:lstStyle/>
                    <a:p>
                      <a:r>
                        <a:rPr lang="ru-RU" b="1" dirty="0"/>
                        <a:t>6-7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811934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FC5AC0-6178-4C7A-A6EB-73A91B0DF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026" y="1388513"/>
            <a:ext cx="739493" cy="7311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1AD416-96AF-4549-9925-6F3FCD921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268" y="2216737"/>
            <a:ext cx="752251" cy="7522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AE802D-2B93-4912-BEAD-590C7CB8D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268" y="3093487"/>
            <a:ext cx="752252" cy="7522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A81B61-69A4-474E-B19A-533A666FB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267" y="3942779"/>
            <a:ext cx="752252" cy="7522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32B4E6-EE41-44D0-90F9-8C4FC7F9D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6268" y="4814277"/>
            <a:ext cx="752252" cy="7522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574C98-9492-4832-8B36-D54610DBE8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3591" y="5620295"/>
            <a:ext cx="752251" cy="75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20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2D451F-64C4-4017-8592-64DBB3326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828" y="143343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Содержание образовательной области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«Художественно-эстетическое развитие»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E81B95D-A3EC-4642-B6BD-4C2AB7B5EB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095648"/>
              </p:ext>
            </p:extLst>
          </p:nvPr>
        </p:nvGraphicFramePr>
        <p:xfrm>
          <a:off x="3553906" y="1819694"/>
          <a:ext cx="6636470" cy="4685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8235">
                  <a:extLst>
                    <a:ext uri="{9D8B030D-6E8A-4147-A177-3AD203B41FA5}">
                      <a16:colId xmlns:a16="http://schemas.microsoft.com/office/drawing/2014/main" val="130866264"/>
                    </a:ext>
                  </a:extLst>
                </a:gridCol>
                <a:gridCol w="3318235">
                  <a:extLst>
                    <a:ext uri="{9D8B030D-6E8A-4147-A177-3AD203B41FA5}">
                      <a16:colId xmlns:a16="http://schemas.microsoft.com/office/drawing/2014/main" val="4290751210"/>
                    </a:ext>
                  </a:extLst>
                </a:gridCol>
              </a:tblGrid>
              <a:tr h="78085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1-2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094023"/>
                  </a:ext>
                </a:extLst>
              </a:tr>
              <a:tr h="780854">
                <a:tc>
                  <a:txBody>
                    <a:bodyPr/>
                    <a:lstStyle/>
                    <a:p>
                      <a:r>
                        <a:rPr lang="ru-RU" b="1" dirty="0"/>
                        <a:t>2-3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896947"/>
                  </a:ext>
                </a:extLst>
              </a:tr>
              <a:tr h="780854">
                <a:tc>
                  <a:txBody>
                    <a:bodyPr/>
                    <a:lstStyle/>
                    <a:p>
                      <a:r>
                        <a:rPr lang="ru-RU" b="1" dirty="0"/>
                        <a:t>3-4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664202"/>
                  </a:ext>
                </a:extLst>
              </a:tr>
              <a:tr h="780854">
                <a:tc>
                  <a:txBody>
                    <a:bodyPr/>
                    <a:lstStyle/>
                    <a:p>
                      <a:r>
                        <a:rPr lang="ru-RU" b="1" dirty="0"/>
                        <a:t>4-5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02202"/>
                  </a:ext>
                </a:extLst>
              </a:tr>
              <a:tr h="780854">
                <a:tc>
                  <a:txBody>
                    <a:bodyPr/>
                    <a:lstStyle/>
                    <a:p>
                      <a:r>
                        <a:rPr lang="ru-RU" b="1" dirty="0"/>
                        <a:t>5-6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837373"/>
                  </a:ext>
                </a:extLst>
              </a:tr>
              <a:tr h="780854">
                <a:tc>
                  <a:txBody>
                    <a:bodyPr/>
                    <a:lstStyle/>
                    <a:p>
                      <a:r>
                        <a:rPr lang="ru-RU" b="1" dirty="0"/>
                        <a:t>6-7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026541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F20DE7-54DA-4DA3-AE80-E08E792A5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3357" y="1791092"/>
            <a:ext cx="745590" cy="7537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FE7A34-5AF7-4317-AD86-13340B5EE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357" y="2622008"/>
            <a:ext cx="766928" cy="7669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EC049B-4EF5-470C-A863-5A60D6E8C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688" y="3395328"/>
            <a:ext cx="766928" cy="7669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5E3983-957B-45D5-991F-0ACABB0FC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2688" y="4202355"/>
            <a:ext cx="766928" cy="7669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D5EF6D-3CE4-4DF5-971F-F0F5F2CF3B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2688" y="4981280"/>
            <a:ext cx="766927" cy="7669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30C81A-2389-426D-93E3-56C0FB064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3357" y="5748207"/>
            <a:ext cx="766928" cy="76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AD603-D849-4B37-A7D2-F081327FF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218758"/>
            <a:ext cx="8911687" cy="82761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Рабочая 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1EEFF6-114C-451F-829E-754AE5457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959" y="1696825"/>
            <a:ext cx="9760653" cy="19607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Цель: Личностное развитие каждого ребёнка с учётом его индивидуальности и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создание условий для позитивной социализации детей на основе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традиционных ценностей российского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2755487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3291B-CA03-44BB-BB02-ACA195269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5" y="143343"/>
            <a:ext cx="9864348" cy="6862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Взаимодействие с семьями обучающихся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B836427-1079-493E-BD36-3F7E96CC737D}"/>
              </a:ext>
            </a:extLst>
          </p:cNvPr>
          <p:cNvSpPr/>
          <p:nvPr/>
        </p:nvSpPr>
        <p:spPr>
          <a:xfrm>
            <a:off x="2073897" y="1611983"/>
            <a:ext cx="2903456" cy="281861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Психолого-педагогическая поддержка семьи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5D31513-BF9A-4242-819E-D33B22B44DAC}"/>
              </a:ext>
            </a:extLst>
          </p:cNvPr>
          <p:cNvSpPr/>
          <p:nvPr/>
        </p:nvSpPr>
        <p:spPr>
          <a:xfrm>
            <a:off x="4764201" y="1666186"/>
            <a:ext cx="3012912" cy="271020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ЕДИНСТВО ПОДХОДОВ К ВОСПИТАНИЮ И ОБУЧЕНИЮ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94EB6BA7-88E2-444F-B360-AC44A56C41E6}"/>
              </a:ext>
            </a:extLst>
          </p:cNvPr>
          <p:cNvSpPr/>
          <p:nvPr/>
        </p:nvSpPr>
        <p:spPr>
          <a:xfrm>
            <a:off x="7569723" y="1611981"/>
            <a:ext cx="2809188" cy="271020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Повышение компетентности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870686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2A909-1575-4703-A1D3-47C4CB460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191" y="94268"/>
            <a:ext cx="9468422" cy="85251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Задачи взаимодействия с родителями: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15788E-579C-4650-A53A-C96521A8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25485"/>
            <a:ext cx="8915400" cy="4685737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Информирование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Просвещение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Развитие осознанного родительства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Сотрудничество и партнерство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Вовлечение в образовательный процесс</a:t>
            </a:r>
          </a:p>
        </p:txBody>
      </p:sp>
    </p:spTree>
    <p:extLst>
      <p:ext uri="{BB962C8B-B14F-4D97-AF65-F5344CB8AC3E}">
        <p14:creationId xmlns:p14="http://schemas.microsoft.com/office/powerpoint/2010/main" val="1939606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8163F-B07A-478E-A960-7AEE45CE3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949" y="124489"/>
            <a:ext cx="8911687" cy="95959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Направления взаимодействия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114C989-687E-43AA-A4A6-375200A78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537299"/>
              </p:ext>
            </p:extLst>
          </p:nvPr>
        </p:nvGraphicFramePr>
        <p:xfrm>
          <a:off x="2589213" y="1084263"/>
          <a:ext cx="8915400" cy="4827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860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4BF1F-6631-430A-AC10-E0F371304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789" y="624110"/>
            <a:ext cx="960982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Вопросы, предложения к образовательной программе можно оставить здесь: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59C6BC-A005-4B2D-9D4A-904C93227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232" y="2383835"/>
            <a:ext cx="3416218" cy="341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D600C9-28C6-49B0-8901-7095F2600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841" y="228184"/>
            <a:ext cx="8911687" cy="15817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Образовательная программа дошкольного образования разработана в соответствии с: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936246D-FE07-47A2-B7CC-AB4BA5C94937}"/>
              </a:ext>
            </a:extLst>
          </p:cNvPr>
          <p:cNvSpPr/>
          <p:nvPr/>
        </p:nvSpPr>
        <p:spPr>
          <a:xfrm>
            <a:off x="3356497" y="2024985"/>
            <a:ext cx="2648378" cy="21086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Федеральным государственным образовательным стандартом дошкольного образования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(далее Стандарт)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ACAEB9-81B0-464D-A257-3A607636A131}"/>
              </a:ext>
            </a:extLst>
          </p:cNvPr>
          <p:cNvSpPr/>
          <p:nvPr/>
        </p:nvSpPr>
        <p:spPr>
          <a:xfrm>
            <a:off x="8163613" y="2024985"/>
            <a:ext cx="2375554" cy="2028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Федеральной образовательной программой дошкольного образования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(далее ФОП ДО)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93C27B-D252-43F8-90FE-905CFE4A0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441" y="4348692"/>
            <a:ext cx="1961517" cy="196151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A21A4B8-399D-4E46-8800-1BBA9A902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783" y="4348693"/>
            <a:ext cx="1781740" cy="178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9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08554-33B8-4FF7-9DA1-93C16CE1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031" y="624109"/>
            <a:ext cx="9383581" cy="192112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Цель программы: разностороннее развитие ребенка на основе духовно нравственных ценностей российского народа , исторических и национально культурных традиций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4A39C2-3CD6-4329-A255-5B8EEC5D7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705493"/>
            <a:ext cx="9675812" cy="372358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Программа реализуется в группах общеразвивающей направленности как программа психолого-педагогической поддержки позитивной социализации и индивидуализации развития личности детей дошкольного возраста и определяет комплекс основных характеристик дошкольного образования.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200" b="1" dirty="0">
                <a:solidFill>
                  <a:srgbClr val="002060"/>
                </a:solidFill>
              </a:rPr>
              <a:t>Реализуется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2060"/>
                </a:solidFill>
              </a:rPr>
              <a:t>в течение всего периода пребывания детей в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2060"/>
                </a:solidFill>
              </a:rPr>
              <a:t>детском саду от года до прекращения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2060"/>
                </a:solidFill>
              </a:rPr>
              <a:t>образовательных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362557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9555C-4B5D-424D-9C3C-1652EDF5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Программа состоит из двух частей: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DB74FDF-E04A-40F9-B167-5ACBAADF59B1}"/>
              </a:ext>
            </a:extLst>
          </p:cNvPr>
          <p:cNvSpPr/>
          <p:nvPr/>
        </p:nvSpPr>
        <p:spPr>
          <a:xfrm>
            <a:off x="2790334" y="2267538"/>
            <a:ext cx="3497345" cy="232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Обязательная часть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(занимает 60% от ее общего объема)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80BD8C0-067D-418D-B0A5-14A653C54A94}"/>
              </a:ext>
            </a:extLst>
          </p:cNvPr>
          <p:cNvSpPr/>
          <p:nvPr/>
        </p:nvSpPr>
        <p:spPr>
          <a:xfrm>
            <a:off x="7871380" y="2267537"/>
            <a:ext cx="3318236" cy="23229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Вариативная часть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(</a:t>
            </a:r>
            <a:r>
              <a:rPr lang="ru-RU" sz="2400" b="1" dirty="0" err="1">
                <a:solidFill>
                  <a:srgbClr val="002060"/>
                </a:solidFill>
              </a:rPr>
              <a:t>часть,формируемая</a:t>
            </a:r>
            <a:r>
              <a:rPr lang="ru-RU" sz="2400" b="1" dirty="0">
                <a:solidFill>
                  <a:srgbClr val="002060"/>
                </a:solidFill>
              </a:rPr>
              <a:t> участниками образовательных отношений- занимает 40%)</a:t>
            </a:r>
          </a:p>
        </p:txBody>
      </p:sp>
    </p:spTree>
    <p:extLst>
      <p:ext uri="{BB962C8B-B14F-4D97-AF65-F5344CB8AC3E}">
        <p14:creationId xmlns:p14="http://schemas.microsoft.com/office/powerpoint/2010/main" val="314743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8C6EB-02F5-46E3-9241-056E4EF7B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Обязательная часть представлена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1A94A2-3590-49C9-BE0B-A9B388F6C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604" y="1517715"/>
            <a:ext cx="9393008" cy="439350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Федеральной образовательной программой дошкольного образования ФОП ДО утверждена Приказом Министерства просвещения Российской Федерации № 1028 от 25 ноября 2022 г.</a:t>
            </a: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Реализуется педагогическими работниками ДОО во всех помещениях и на территории детского сада со всеми детьми ДОО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125689-A5AA-4AB5-9CD7-F4194B653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376" y="3937913"/>
            <a:ext cx="1689353" cy="168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0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E1828-B1D1-4641-9BAA-91AA3E329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105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Вариативная часть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CC2F4D-A0F9-4894-A69D-1EC48A2E6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89435"/>
            <a:ext cx="8915400" cy="481709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dirty="0" err="1">
                <a:solidFill>
                  <a:srgbClr val="002060"/>
                </a:solidFill>
              </a:rPr>
              <a:t>Сөенеч</a:t>
            </a:r>
            <a:r>
              <a:rPr lang="ru-RU" sz="2800" b="1" dirty="0">
                <a:solidFill>
                  <a:srgbClr val="002060"/>
                </a:solidFill>
              </a:rPr>
              <a:t>- Радость познания» региональная программа дошкольного образования, </a:t>
            </a:r>
            <a:r>
              <a:rPr lang="ru-RU" sz="2800" b="1" dirty="0" err="1">
                <a:solidFill>
                  <a:srgbClr val="002060"/>
                </a:solidFill>
              </a:rPr>
              <a:t>под.ред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  <a:r>
              <a:rPr lang="ru-RU" sz="2800" b="1" dirty="0" err="1">
                <a:solidFill>
                  <a:srgbClr val="002060"/>
                </a:solidFill>
              </a:rPr>
              <a:t>Р.К.Шаеховой</a:t>
            </a:r>
            <a:r>
              <a:rPr lang="ru-RU" sz="2800" b="1" dirty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800" dirty="0"/>
              <a:t>(дополняет образовательные области «Речевое развитие», «Социально-коммуникативное развитие»)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88DB73-65F4-431A-A1B8-0BD1996C9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642" y="4206515"/>
            <a:ext cx="23241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37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983AC-BFF3-4B5D-A10F-8B45877B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Планируемые результаты освоения программы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B99289-EB48-4D3C-91B6-90CB45E08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938" y="2183599"/>
            <a:ext cx="1133341" cy="11333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D629D7C-0874-4E34-9861-91FC244A9CFE}"/>
              </a:ext>
            </a:extLst>
          </p:cNvPr>
          <p:cNvSpPr/>
          <p:nvPr/>
        </p:nvSpPr>
        <p:spPr>
          <a:xfrm>
            <a:off x="2184130" y="1881941"/>
            <a:ext cx="1334955" cy="301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 3 годам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7A372E-B915-4949-AA2A-6AA13966B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246" y="2223499"/>
            <a:ext cx="1133341" cy="113334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E333EC8-71F7-4028-93B3-7A5F0E1D9E29}"/>
              </a:ext>
            </a:extLst>
          </p:cNvPr>
          <p:cNvSpPr/>
          <p:nvPr/>
        </p:nvSpPr>
        <p:spPr>
          <a:xfrm>
            <a:off x="5281856" y="1984802"/>
            <a:ext cx="1334955" cy="2386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 4 годам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731826-B28B-4474-B6B0-ADACA9C0C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836" y="2125643"/>
            <a:ext cx="1210614" cy="119129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0E11265-D078-4F1A-8D35-8247A60FE379}"/>
              </a:ext>
            </a:extLst>
          </p:cNvPr>
          <p:cNvSpPr/>
          <p:nvPr/>
        </p:nvSpPr>
        <p:spPr>
          <a:xfrm>
            <a:off x="8842342" y="1842040"/>
            <a:ext cx="1334955" cy="301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 5 годам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9E90B6-16E1-4643-A264-F5A1263FB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4130" y="4191276"/>
            <a:ext cx="1159099" cy="115265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C98B648-AD66-4E0C-A718-1DF56099BD1B}"/>
              </a:ext>
            </a:extLst>
          </p:cNvPr>
          <p:cNvSpPr/>
          <p:nvPr/>
        </p:nvSpPr>
        <p:spPr>
          <a:xfrm>
            <a:off x="2102177" y="3855563"/>
            <a:ext cx="1416908" cy="301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 6 годам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17CE68-27BA-4158-AC47-5A90CD5B5E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662" y="4157221"/>
            <a:ext cx="1133341" cy="111402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DDBC751-6F90-4711-A9D2-242B472DE8A8}"/>
              </a:ext>
            </a:extLst>
          </p:cNvPr>
          <p:cNvSpPr/>
          <p:nvPr/>
        </p:nvSpPr>
        <p:spPr>
          <a:xfrm>
            <a:off x="5258729" y="3831601"/>
            <a:ext cx="1350373" cy="325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 7 годам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23E0EC-6E0D-4547-B330-C997BF92B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6052" y="3994411"/>
            <a:ext cx="1313771" cy="1313771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3B91F41-2238-463A-BECB-07CC1F84E3DA}"/>
              </a:ext>
            </a:extLst>
          </p:cNvPr>
          <p:cNvSpPr/>
          <p:nvPr/>
        </p:nvSpPr>
        <p:spPr>
          <a:xfrm>
            <a:off x="8249873" y="3648173"/>
            <a:ext cx="2366128" cy="325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Вариативная часть</a:t>
            </a:r>
          </a:p>
        </p:txBody>
      </p:sp>
    </p:spTree>
    <p:extLst>
      <p:ext uri="{BB962C8B-B14F-4D97-AF65-F5344CB8AC3E}">
        <p14:creationId xmlns:p14="http://schemas.microsoft.com/office/powerpoint/2010/main" val="3933100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1363C-031B-40CB-93C6-D4E5360B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447" y="86782"/>
            <a:ext cx="10520313" cy="200596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ОБРАЗОВАТЕЛЬНЫЕ ОБЛАСТИ , ОБЕСПЕЧИВАЮЩИЕ РАЗНОСТОРОННЕЕ РАЗВИТИЕ ДЕТЕЙ В СООТВЕТСТВИИ СО СТАНДАРТОМ ДОШКОЛЬНОГО ОБРАЗОВАНИЯ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B8CCBEB-E700-46D8-8E8B-9514D14F11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02105"/>
              </p:ext>
            </p:extLst>
          </p:nvPr>
        </p:nvGraphicFramePr>
        <p:xfrm>
          <a:off x="2535810" y="2196444"/>
          <a:ext cx="7239785" cy="425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33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2E40A-5F89-46B4-AF96-A11F34C3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143" y="133916"/>
            <a:ext cx="10322350" cy="95959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Содержание образовательной области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« Физическое развитие »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947F006D-4520-4F46-ADE4-E62123D222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061522"/>
              </p:ext>
            </p:extLst>
          </p:nvPr>
        </p:nvGraphicFramePr>
        <p:xfrm>
          <a:off x="3572759" y="1282045"/>
          <a:ext cx="6523348" cy="5109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0199">
                  <a:extLst>
                    <a:ext uri="{9D8B030D-6E8A-4147-A177-3AD203B41FA5}">
                      <a16:colId xmlns:a16="http://schemas.microsoft.com/office/drawing/2014/main" val="1362243447"/>
                    </a:ext>
                  </a:extLst>
                </a:gridCol>
                <a:gridCol w="3443149">
                  <a:extLst>
                    <a:ext uri="{9D8B030D-6E8A-4147-A177-3AD203B41FA5}">
                      <a16:colId xmlns:a16="http://schemas.microsoft.com/office/drawing/2014/main" val="1219531044"/>
                    </a:ext>
                  </a:extLst>
                </a:gridCol>
              </a:tblGrid>
              <a:tr h="85155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1- 2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478641"/>
                  </a:ext>
                </a:extLst>
              </a:tr>
              <a:tr h="851554"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  <a:r>
                        <a:rPr lang="ru-RU" b="1" dirty="0"/>
                        <a:t>2-3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10471"/>
                  </a:ext>
                </a:extLst>
              </a:tr>
              <a:tr h="851554">
                <a:tc>
                  <a:txBody>
                    <a:bodyPr/>
                    <a:lstStyle/>
                    <a:p>
                      <a:r>
                        <a:rPr lang="ru-RU" b="1" dirty="0"/>
                        <a:t>3-4 года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486496"/>
                  </a:ext>
                </a:extLst>
              </a:tr>
              <a:tr h="851554">
                <a:tc>
                  <a:txBody>
                    <a:bodyPr/>
                    <a:lstStyle/>
                    <a:p>
                      <a:r>
                        <a:rPr lang="ru-RU" b="1" dirty="0"/>
                        <a:t>4-5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834866"/>
                  </a:ext>
                </a:extLst>
              </a:tr>
              <a:tr h="851554">
                <a:tc>
                  <a:txBody>
                    <a:bodyPr/>
                    <a:lstStyle/>
                    <a:p>
                      <a:r>
                        <a:rPr lang="ru-RU" b="1" dirty="0"/>
                        <a:t>5-6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841832"/>
                  </a:ext>
                </a:extLst>
              </a:tr>
              <a:tr h="851554">
                <a:tc>
                  <a:txBody>
                    <a:bodyPr/>
                    <a:lstStyle/>
                    <a:p>
                      <a:r>
                        <a:rPr lang="ru-RU" b="1" dirty="0"/>
                        <a:t>6-7 лет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319607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0182DB-0260-43DB-880C-48CCF1C04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362" y="1392690"/>
            <a:ext cx="603556" cy="6035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CF485F-B787-419E-BFF4-6AEE04702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500" y="2300612"/>
            <a:ext cx="597460" cy="5974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37C410-76BE-4646-86BA-A113B827E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500" y="3169820"/>
            <a:ext cx="573074" cy="5730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660A95-74FB-4E88-B59B-60847CBC3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651" y="4001836"/>
            <a:ext cx="566977" cy="5669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6B004A-4261-4154-91E7-93E57324A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4362" y="4919209"/>
            <a:ext cx="560881" cy="5608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05A3EA0-8FCB-49B1-8105-C1924A555A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4362" y="5714309"/>
            <a:ext cx="579170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5022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133</TotalTime>
  <Words>442</Words>
  <Application>Microsoft Office PowerPoint</Application>
  <PresentationFormat>Широкоэкранный</PresentationFormat>
  <Paragraphs>94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Легкий дым</vt:lpstr>
      <vt:lpstr>Краткая презентация образовательной программы дошкольного образования</vt:lpstr>
      <vt:lpstr>Образовательная программа дошкольного образования разработана в соответствии с:</vt:lpstr>
      <vt:lpstr>Цель программы: разностороннее развитие ребенка на основе духовно нравственных ценностей российского народа , исторических и национально культурных традиций</vt:lpstr>
      <vt:lpstr>Программа состоит из двух частей: </vt:lpstr>
      <vt:lpstr>Обязательная часть представлена</vt:lpstr>
      <vt:lpstr>Вариативная часть</vt:lpstr>
      <vt:lpstr>Планируемые результаты освоения программы</vt:lpstr>
      <vt:lpstr>ОБРАЗОВАТЕЛЬНЫЕ ОБЛАСТИ , ОБЕСПЕЧИВАЮЩИЕ РАЗНОСТОРОННЕЕ РАЗВИТИЕ ДЕТЕЙ В СООТВЕТСТВИИ СО СТАНДАРТОМ ДОШКОЛЬНОГО ОБРАЗОВАНИЯ</vt:lpstr>
      <vt:lpstr>Содержание образовательной области  « Физическое развитие »</vt:lpstr>
      <vt:lpstr>Содержание образовательной области  «Социально-коммуникативное развитие»</vt:lpstr>
      <vt:lpstr>Содержание образовательной области  «Речевое развитие»</vt:lpstr>
      <vt:lpstr>Содержание образовательной области  «Познавательное развитие»</vt:lpstr>
      <vt:lpstr>Содержание образовательной области  «Художественно-эстетическое развитие»</vt:lpstr>
      <vt:lpstr>Рабочая программа воспитания</vt:lpstr>
      <vt:lpstr>Взаимодействие с семьями обучающихся</vt:lpstr>
      <vt:lpstr>Задачи взаимодействия с родителями: </vt:lpstr>
      <vt:lpstr>Направления взаимодействия</vt:lpstr>
      <vt:lpstr>Вопросы, предложения к образовательной программе можно оставить здесь: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образовательной программы дошкольного образования</dc:title>
  <dc:creator>UserHome</dc:creator>
  <cp:lastModifiedBy>UserHome</cp:lastModifiedBy>
  <cp:revision>2</cp:revision>
  <dcterms:created xsi:type="dcterms:W3CDTF">2024-01-10T16:26:31Z</dcterms:created>
  <dcterms:modified xsi:type="dcterms:W3CDTF">2024-01-11T12:38:15Z</dcterms:modified>
</cp:coreProperties>
</file>